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4" r:id="rId9"/>
    <p:sldId id="276" r:id="rId10"/>
    <p:sldId id="277" r:id="rId11"/>
    <p:sldId id="278" r:id="rId12"/>
    <p:sldId id="279" r:id="rId13"/>
    <p:sldId id="262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0" r:id="rId26"/>
    <p:sldId id="283" r:id="rId27"/>
    <p:sldId id="282" r:id="rId28"/>
    <p:sldId id="284" r:id="rId29"/>
    <p:sldId id="285" r:id="rId30"/>
    <p:sldId id="288" r:id="rId31"/>
    <p:sldId id="281" r:id="rId32"/>
    <p:sldId id="286" r:id="rId33"/>
    <p:sldId id="287" r:id="rId34"/>
    <p:sldId id="289" r:id="rId35"/>
    <p:sldId id="292" r:id="rId36"/>
    <p:sldId id="290" r:id="rId37"/>
    <p:sldId id="291" r:id="rId38"/>
    <p:sldId id="294" r:id="rId39"/>
    <p:sldId id="293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gnosonline.com/soluciones/blackboard-learn-ultra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778" y="1788454"/>
            <a:ext cx="9993086" cy="1516449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E - 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>Una herramienta al alcance de todos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566"/>
            <a:ext cx="12520612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1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SENA*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Varias Opciones:</a:t>
            </a:r>
          </a:p>
          <a:p>
            <a:pPr algn="just"/>
            <a:r>
              <a:rPr lang="es-ES" sz="2800" dirty="0"/>
              <a:t>Cursos cortos: su objetivo es complementar o actualizar el conocimiento en áreas especificas.</a:t>
            </a:r>
          </a:p>
          <a:p>
            <a:pPr algn="just"/>
            <a:r>
              <a:rPr lang="es-ES" sz="2800" dirty="0"/>
              <a:t>Ingles</a:t>
            </a:r>
          </a:p>
          <a:p>
            <a:pPr algn="just"/>
            <a:r>
              <a:rPr lang="es-ES" sz="2800" dirty="0"/>
              <a:t>Educación técnica con titulación.</a:t>
            </a:r>
          </a:p>
          <a:p>
            <a:pPr algn="just"/>
            <a:r>
              <a:rPr lang="es-ES" sz="2800" dirty="0"/>
              <a:t>Además ofrece acompañamiento para el desarrollo de destrezas en el manejo de tecnologías de la información.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58937" y="5995851"/>
            <a:ext cx="327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*https://sena.territorio.la/</a:t>
            </a:r>
          </a:p>
        </p:txBody>
      </p:sp>
    </p:spTree>
    <p:extLst>
      <p:ext uri="{BB962C8B-B14F-4D97-AF65-F5344CB8AC3E}">
        <p14:creationId xmlns:p14="http://schemas.microsoft.com/office/powerpoint/2010/main" val="189315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6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95944"/>
            <a:ext cx="9601200" cy="1058090"/>
          </a:xfrm>
        </p:spPr>
        <p:txBody>
          <a:bodyPr>
            <a:noAutofit/>
          </a:bodyPr>
          <a:lstStyle/>
          <a:p>
            <a:pPr algn="ctr"/>
            <a:r>
              <a:rPr lang="es-ES" sz="7200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En el mundo…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4" y="1628775"/>
            <a:ext cx="4310743" cy="20026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1628774"/>
            <a:ext cx="4767943" cy="20026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771" y="3973147"/>
            <a:ext cx="2828925" cy="14999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498" y="3973148"/>
            <a:ext cx="2952750" cy="1552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050" y="3992198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7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¿Como funcionan?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s-ES" dirty="0"/>
              <a:t>Debe realizarse una inscripción que regularmente es gratuita.</a:t>
            </a:r>
          </a:p>
          <a:p>
            <a:pPr algn="just" fontAlgn="base"/>
            <a:r>
              <a:rPr lang="es-ES" dirty="0"/>
              <a:t>No exigen requisitos.  </a:t>
            </a:r>
          </a:p>
          <a:p>
            <a:pPr algn="just" fontAlgn="base"/>
            <a:r>
              <a:rPr lang="es-ES" dirty="0"/>
              <a:t>Ofrecen variedad de cursos en distintas áreas y con diferente duración.  </a:t>
            </a:r>
          </a:p>
          <a:p>
            <a:pPr algn="just" fontAlgn="base"/>
            <a:r>
              <a:rPr lang="es-ES" dirty="0"/>
              <a:t>Se puede optar por tomar cursos gratuitos o certificados, estos últimos requieren un pago. </a:t>
            </a:r>
          </a:p>
          <a:p>
            <a:pPr algn="just" fontAlgn="base"/>
            <a:r>
              <a:rPr lang="es-ES" dirty="0"/>
              <a:t>Algunas plataformas cobran algunos cursos, otras los cobran todos.</a:t>
            </a:r>
          </a:p>
          <a:p>
            <a:pPr algn="just" fontAlgn="base"/>
            <a:r>
              <a:rPr lang="es-ES" dirty="0"/>
              <a:t>Existen cursos en todos los idiomas.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1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Coursera</a:t>
            </a:r>
            <a:r>
              <a:rPr lang="es-ES" sz="7200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*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171701"/>
            <a:ext cx="9601200" cy="3549830"/>
          </a:xfrm>
        </p:spPr>
        <p:txBody>
          <a:bodyPr/>
          <a:lstStyle/>
          <a:p>
            <a:pPr algn="just" fontAlgn="base"/>
            <a:r>
              <a:rPr lang="es-ES" dirty="0"/>
              <a:t>Desarrollada por académicos de la Universidad de Stanford en 2011, las formaciones que ofrecen son enseñanzas de grandes universidades americanas.  </a:t>
            </a:r>
          </a:p>
          <a:p>
            <a:pPr algn="just" fontAlgn="base"/>
            <a:r>
              <a:rPr lang="es-ES" dirty="0"/>
              <a:t>Cuenta con una gran comunidad online de estudiantes para debatir durante la formación, material de todo tipo para complementar los estudios como videos, test o proyectos.  </a:t>
            </a:r>
          </a:p>
          <a:p>
            <a:pPr algn="just" fontAlgn="base"/>
            <a:r>
              <a:rPr lang="es-ES" dirty="0" err="1"/>
              <a:t>Coursera</a:t>
            </a:r>
            <a:r>
              <a:rPr lang="es-ES" dirty="0"/>
              <a:t> ofrece certificados oficiales de universidades de prestigio como Illinois o Michigan, además de empresas que alojan sus cursos en la plataforma, como es el caso de Google o IBM. </a:t>
            </a:r>
          </a:p>
          <a:p>
            <a:pPr algn="just" fontAlgn="base"/>
            <a:r>
              <a:rPr lang="es-ES" dirty="0"/>
              <a:t>Tiene un completo catálogo que permite estudiar todas las ramas formativas: arte y humanidades, negocios, tecnología de la información, etc.</a:t>
            </a: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670663" y="5969726"/>
            <a:ext cx="645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*https://www.mentedidactica.com/cursos-online/</a:t>
            </a:r>
          </a:p>
        </p:txBody>
      </p:sp>
    </p:spTree>
    <p:extLst>
      <p:ext uri="{BB962C8B-B14F-4D97-AF65-F5344CB8AC3E}">
        <p14:creationId xmlns:p14="http://schemas.microsoft.com/office/powerpoint/2010/main" val="103376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4288"/>
            <a:ext cx="124968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Edx</a:t>
            </a:r>
            <a:r>
              <a:rPr lang="es-ES" sz="7200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*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s-ES" dirty="0" err="1"/>
              <a:t>Edx</a:t>
            </a:r>
            <a:r>
              <a:rPr lang="es-ES" dirty="0"/>
              <a:t> es una plataforma de cursos online que pertenece a la Universidad de Harvard, desde donde ofrece formación en diferentes ámbitos y, además, a coste cero.  </a:t>
            </a:r>
          </a:p>
          <a:p>
            <a:pPr algn="just" fontAlgn="base"/>
            <a:r>
              <a:rPr lang="es-ES" dirty="0"/>
              <a:t>A pesar de ser la única plataforma con código abierto para los estudiantes, para obtener el título se debe cancelar un valor. </a:t>
            </a:r>
          </a:p>
          <a:p>
            <a:pPr algn="just" fontAlgn="base"/>
            <a:r>
              <a:rPr lang="es-ES" dirty="0"/>
              <a:t>Tiene un catálogo extenso donde ofrece cursos de diferentes universidades y centros de cualquier parte del mundo. Contiene cursos de cualquier nivel de dificultad para empezar desde cero e ir quemando etapas, </a:t>
            </a:r>
          </a:p>
          <a:p>
            <a:pPr algn="just" fontAlgn="base"/>
            <a:r>
              <a:rPr lang="es-ES" dirty="0"/>
              <a:t>Un completo y variado catálogo de cursos formativos en administración de empresas, arquitectura, comunicación, física, etc.</a:t>
            </a:r>
          </a:p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108961" y="6296297"/>
            <a:ext cx="615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*https://www.mentedidactica.com/cursos-online/</a:t>
            </a:r>
          </a:p>
        </p:txBody>
      </p:sp>
    </p:spTree>
    <p:extLst>
      <p:ext uri="{BB962C8B-B14F-4D97-AF65-F5344CB8AC3E}">
        <p14:creationId xmlns:p14="http://schemas.microsoft.com/office/powerpoint/2010/main" val="185350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2178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Udemy</a:t>
            </a:r>
            <a:r>
              <a:rPr lang="es-ES" sz="7200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*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es-ES" dirty="0" err="1"/>
              <a:t>Udemy</a:t>
            </a:r>
            <a:r>
              <a:rPr lang="es-ES" dirty="0"/>
              <a:t> es la plataforma de profesionales para profesionales, donde se conectan profesores y alumnos. En esta página web se alojan los cursos que los propios creadores de contenido online utilizan para impartir formación.  </a:t>
            </a:r>
          </a:p>
          <a:p>
            <a:pPr algn="just" fontAlgn="base"/>
            <a:r>
              <a:rPr lang="es-ES" dirty="0"/>
              <a:t>Es decir, si alguien tiene un curso para vender y no cuenta con una plataforma donde alojarlo, </a:t>
            </a:r>
            <a:r>
              <a:rPr lang="es-ES" dirty="0" err="1"/>
              <a:t>Udemy</a:t>
            </a:r>
            <a:r>
              <a:rPr lang="es-ES" dirty="0"/>
              <a:t> es una buen opción.  </a:t>
            </a:r>
          </a:p>
          <a:p>
            <a:pPr algn="just" fontAlgn="base"/>
            <a:r>
              <a:rPr lang="es-ES" dirty="0"/>
              <a:t>Tiene gran variedad de ofertas, por ejemplo, en programación hay diferentes cursos impartidos por distintos profesores y por su sencillo buscador  es fácil encontrar un curso en poco tiempo.  </a:t>
            </a:r>
          </a:p>
          <a:p>
            <a:pPr algn="just" fontAlgn="base"/>
            <a:r>
              <a:rPr lang="es-ES" dirty="0"/>
              <a:t>Contiene formación de todo tipo: diseño, desarrollo personal, fotografía, programación, marketing digital o música. </a:t>
            </a:r>
          </a:p>
          <a:p>
            <a:pPr algn="just" fontAlgn="base"/>
            <a:r>
              <a:rPr lang="es-ES" dirty="0"/>
              <a:t>Todos los cursos tienen costo.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696789" y="6113418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*https://www.mentedidactica.com/cursos-online/</a:t>
            </a:r>
          </a:p>
        </p:txBody>
      </p:sp>
    </p:spTree>
    <p:extLst>
      <p:ext uri="{BB962C8B-B14F-4D97-AF65-F5344CB8AC3E}">
        <p14:creationId xmlns:p14="http://schemas.microsoft.com/office/powerpoint/2010/main" val="300767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256" y="339634"/>
            <a:ext cx="8425543" cy="183206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000" b="1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La educación a distancia existe hace muchos años 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Regularmente la adquisición de conocimiento ha estado ligado a la </a:t>
            </a:r>
            <a:r>
              <a:rPr lang="es-ES" dirty="0" err="1"/>
              <a:t>presencialidad</a:t>
            </a:r>
            <a:r>
              <a:rPr lang="es-ES" dirty="0"/>
              <a:t>, es decir, ir a un lugar con un determinado horario para recibir clases.</a:t>
            </a:r>
          </a:p>
          <a:p>
            <a:pPr algn="just"/>
            <a:r>
              <a:rPr lang="es-ES" dirty="0"/>
              <a:t>Sin embargo, hace muchos años existe la opción de hacer cursos por correspondencia.</a:t>
            </a:r>
          </a:p>
          <a:p>
            <a:pPr algn="just"/>
            <a:r>
              <a:rPr lang="es-ES" dirty="0"/>
              <a:t>La aparición del internet hizo que las opciones para tomar cursos cambiaran, ampliando el espectro sustancialmente</a:t>
            </a:r>
            <a:endParaRPr lang="en-US" dirty="0"/>
          </a:p>
        </p:txBody>
      </p:sp>
      <p:pic>
        <p:nvPicPr>
          <p:cNvPr id="1028" name="Picture 4" descr="https://coolhuntermx.com/wp-content/uploads/2020/12/coolhuntermx_escuela_por_correspondencia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86" y="2286000"/>
            <a:ext cx="420425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0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04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Crehana</a:t>
            </a:r>
            <a:r>
              <a:rPr lang="es-ES" sz="7200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*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s-ES" sz="2400" dirty="0" err="1"/>
              <a:t>Crehana</a:t>
            </a:r>
            <a:r>
              <a:rPr lang="es-ES" sz="2400" dirty="0"/>
              <a:t> es para hacer cursos online. Uno de sus puntos fuertes es que da muchas facilidades de pago para acceder a la formación. </a:t>
            </a:r>
          </a:p>
          <a:p>
            <a:pPr algn="just" fontAlgn="base"/>
            <a:r>
              <a:rPr lang="es-ES" sz="2400" dirty="0"/>
              <a:t>Se puede comprar cualquier curso o pagar una membresía mensual o anual para acceder a todos los cursos.   </a:t>
            </a:r>
          </a:p>
          <a:p>
            <a:pPr algn="just" fontAlgn="base"/>
            <a:r>
              <a:rPr lang="es-ES" sz="2400" dirty="0"/>
              <a:t>Para finalizar la formación se debe crear un proyecto que se unirá al portafolio y obtener así las certificaciones oficiales.  </a:t>
            </a:r>
          </a:p>
          <a:p>
            <a:pPr algn="just" fontAlgn="base"/>
            <a:r>
              <a:rPr lang="es-ES" sz="2400" dirty="0"/>
              <a:t>Ilustración y dibujo, negocios, animación &amp; 3D o desarrollo web. Una oferta formativa para cualquier campo.  </a:t>
            </a:r>
          </a:p>
        </p:txBody>
      </p:sp>
    </p:spTree>
    <p:extLst>
      <p:ext uri="{BB962C8B-B14F-4D97-AF65-F5344CB8AC3E}">
        <p14:creationId xmlns:p14="http://schemas.microsoft.com/office/powerpoint/2010/main" val="2684372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3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Udacity</a:t>
            </a:r>
            <a:r>
              <a:rPr lang="es-ES" sz="7200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*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933303"/>
            <a:ext cx="9601200" cy="3853543"/>
          </a:xfrm>
        </p:spPr>
        <p:txBody>
          <a:bodyPr>
            <a:noAutofit/>
          </a:bodyPr>
          <a:lstStyle/>
          <a:p>
            <a:pPr algn="just" fontAlgn="base"/>
            <a:r>
              <a:rPr lang="es-ES" sz="2200" dirty="0"/>
              <a:t>Es una plataforma sobre tecnología y permite la formación desde cero, </a:t>
            </a:r>
          </a:p>
          <a:p>
            <a:pPr algn="just" fontAlgn="base"/>
            <a:r>
              <a:rPr lang="es-ES" sz="2200" dirty="0"/>
              <a:t>Cuenta con un extenso contenido en tecnología, con más de cien cursos dedicados a este ámbito, abarca desde la programación, a la inteligencia artificial o al desarrollo de apps. </a:t>
            </a:r>
          </a:p>
          <a:p>
            <a:pPr algn="just" fontAlgn="base"/>
            <a:r>
              <a:rPr lang="es-ES" sz="2200" dirty="0"/>
              <a:t>Los cursos están orientados a mejorar </a:t>
            </a:r>
            <a:r>
              <a:rPr lang="es-ES" sz="2200" dirty="0" err="1"/>
              <a:t>curriculum</a:t>
            </a:r>
            <a:r>
              <a:rPr lang="es-ES" sz="2200" dirty="0"/>
              <a:t> y  desarrollar las habilidades para conseguir empleo. A través de un contenido práctico y con videos subtitulados a multitud de idiomas. </a:t>
            </a:r>
          </a:p>
          <a:p>
            <a:pPr algn="just" fontAlgn="base"/>
            <a:r>
              <a:rPr lang="es-ES" sz="2200" dirty="0"/>
              <a:t>Incluye: programación y desarrollo, inteligencia artificial, data </a:t>
            </a:r>
            <a:r>
              <a:rPr lang="es-ES" sz="2200" dirty="0" err="1"/>
              <a:t>science</a:t>
            </a:r>
            <a:r>
              <a:rPr lang="es-ES" sz="2200" dirty="0"/>
              <a:t>, entre otros. Todo lo relacionado con la tecnología se encuentra en esta plataforma. 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75166" y="611341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*https://www.mentedidactica.com/cursos-online/</a:t>
            </a:r>
          </a:p>
        </p:txBody>
      </p:sp>
    </p:spTree>
    <p:extLst>
      <p:ext uri="{BB962C8B-B14F-4D97-AF65-F5344CB8AC3E}">
        <p14:creationId xmlns:p14="http://schemas.microsoft.com/office/powerpoint/2010/main" val="39621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8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1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384663"/>
            <a:ext cx="9601200" cy="1515291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MI EXPERIENCIA PERSONAL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49" y="3272789"/>
            <a:ext cx="6283234" cy="29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8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43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3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0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256" y="685800"/>
            <a:ext cx="8425543" cy="1485900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El mundo se conecta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03642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aparición del internet hace que sea muy fácil conectarse con el mundo entero.</a:t>
            </a:r>
          </a:p>
          <a:p>
            <a:pPr algn="just"/>
            <a:r>
              <a:rPr lang="es-ES" dirty="0"/>
              <a:t>Así mismo, permite la búsqueda extensa de temas, contenidos y conocimiento. </a:t>
            </a:r>
          </a:p>
          <a:p>
            <a:pPr algn="just"/>
            <a:r>
              <a:rPr lang="es-ES" dirty="0"/>
              <a:t>Las opciones de conectividad abren la puerta a nuevas formas de adquirir conocimientos. </a:t>
            </a:r>
          </a:p>
          <a:p>
            <a:pPr algn="just"/>
            <a:r>
              <a:rPr lang="es-ES" dirty="0"/>
              <a:t>Esas opciones crean la necesidad de nuevas alternativas de  aprendizaje</a:t>
            </a:r>
            <a:endParaRPr lang="en-US" dirty="0"/>
          </a:p>
        </p:txBody>
      </p:sp>
      <p:pic>
        <p:nvPicPr>
          <p:cNvPr id="2050" name="Picture 2" descr="https://www.laportadacanada.com/userfiles/images/economia1intern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71700"/>
            <a:ext cx="4448175" cy="41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53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66"/>
            <a:ext cx="12192000" cy="674043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8010" y="3213462"/>
            <a:ext cx="11495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5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sz="5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sz="5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5400" b="1" dirty="0">
                <a:solidFill>
                  <a:srgbClr val="FFFF00"/>
                </a:solidFill>
              </a:rPr>
              <a:t>¿Como funciona la plataforma </a:t>
            </a:r>
            <a:r>
              <a:rPr lang="es-ES" sz="5400" b="1" dirty="0" err="1">
                <a:solidFill>
                  <a:srgbClr val="FFFF00"/>
                </a:solidFill>
              </a:rPr>
              <a:t>EDx</a:t>
            </a:r>
            <a:r>
              <a:rPr lang="es-ES" sz="5400" b="1" dirty="0">
                <a:solidFill>
                  <a:srgbClr val="FFFF00"/>
                </a:solidFill>
              </a:rPr>
              <a:t>?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53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07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79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1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0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56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3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17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58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E-LEARNING *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AutoShape 6" descr="El e-learning es el término abreviado en inglés de electronic learning, que se refiere a la enseñanza y aprendizaje online, a través de Internet y la tecnología, también conocido como enseñanza virtual, formación online, teleformación o formación a distancia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 fontAlgn="base"/>
            <a:r>
              <a:rPr lang="es-ES" dirty="0"/>
              <a:t>Podemos referirnos al </a:t>
            </a:r>
            <a:r>
              <a:rPr lang="es-ES" b="1" dirty="0">
                <a:hlinkClick r:id="rId2"/>
              </a:rPr>
              <a:t>e-</a:t>
            </a:r>
            <a:r>
              <a:rPr lang="es-ES" b="1" dirty="0" err="1">
                <a:hlinkClick r:id="rId2"/>
              </a:rPr>
              <a:t>learning</a:t>
            </a:r>
            <a:r>
              <a:rPr lang="es-ES" dirty="0"/>
              <a:t> como la </a:t>
            </a:r>
            <a:r>
              <a:rPr lang="es-ES" b="1" dirty="0"/>
              <a:t>enseñanza y aprendizaje</a:t>
            </a:r>
            <a:r>
              <a:rPr lang="es-ES" dirty="0"/>
              <a:t> que recibimos </a:t>
            </a:r>
            <a:r>
              <a:rPr lang="es-ES" b="1" dirty="0"/>
              <a:t>online</a:t>
            </a:r>
            <a:r>
              <a:rPr lang="es-ES" dirty="0"/>
              <a:t>, es decir a través de Internet y la tecnología. También podemos conocerlo como enseñanza virtual, formación </a:t>
            </a:r>
            <a:r>
              <a:rPr lang="es-ES" b="1" dirty="0"/>
              <a:t>online</a:t>
            </a:r>
            <a:r>
              <a:rPr lang="es-ES" dirty="0"/>
              <a:t>, </a:t>
            </a:r>
            <a:r>
              <a:rPr lang="es-ES" dirty="0" err="1"/>
              <a:t>teleformación</a:t>
            </a:r>
            <a:r>
              <a:rPr lang="es-ES" dirty="0"/>
              <a:t> o formación a distancia, términos que no son sinónimos pero si tienen mucho en común.</a:t>
            </a:r>
          </a:p>
          <a:p>
            <a:pPr algn="just" fontAlgn="base"/>
            <a:r>
              <a:rPr lang="es-ES" dirty="0"/>
              <a:t>Actualmente, Internet es el canal de acceso a cualquier tipo de </a:t>
            </a:r>
            <a:r>
              <a:rPr lang="es-ES" b="1" dirty="0"/>
              <a:t>formación e información</a:t>
            </a:r>
            <a:r>
              <a:rPr lang="es-ES" dirty="0"/>
              <a:t> de cualquier organización del mundo en el momento que nosotros queramos desde el sitio que queramos. Por lo tanto, los dos grandes beneficios principales que propicia el </a:t>
            </a:r>
            <a:r>
              <a:rPr lang="es-ES" b="1" dirty="0">
                <a:hlinkClick r:id="rId2"/>
              </a:rPr>
              <a:t>e-</a:t>
            </a:r>
            <a:r>
              <a:rPr lang="es-ES" b="1" dirty="0" err="1">
                <a:hlinkClick r:id="rId2"/>
              </a:rPr>
              <a:t>learning</a:t>
            </a:r>
            <a:r>
              <a:rPr lang="es-ES" dirty="0"/>
              <a:t> son: la eliminación de las barreras físicas y temporales, es decir espacio y tiempo, y la oportunidad de acceder al aprendizaje permanente a lo largo de nuestras vidas, adaptado a nuestras necesidades personales.</a:t>
            </a:r>
          </a:p>
          <a:p>
            <a:pPr algn="just" fontAlgn="base"/>
            <a:r>
              <a:rPr lang="es-ES" b="1" dirty="0"/>
              <a:t>Así pues, el e-</a:t>
            </a:r>
            <a:r>
              <a:rPr lang="es-ES" b="1" dirty="0" err="1"/>
              <a:t>learning</a:t>
            </a:r>
            <a:r>
              <a:rPr lang="es-ES" b="1" dirty="0"/>
              <a:t> debe entenderse como una modalidad de formación que pretende aportar flexibilidad y personalización en los procesos de aprendizaje.</a:t>
            </a:r>
          </a:p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383280" y="6204857"/>
            <a:ext cx="565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https://cognosonline.com/co/blog/que-es-e-learning/</a:t>
            </a:r>
          </a:p>
        </p:txBody>
      </p:sp>
    </p:spTree>
    <p:extLst>
      <p:ext uri="{BB962C8B-B14F-4D97-AF65-F5344CB8AC3E}">
        <p14:creationId xmlns:p14="http://schemas.microsoft.com/office/powerpoint/2010/main" val="3472099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1371599"/>
            <a:ext cx="4846320" cy="535577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latin typeface="+mn-lt"/>
              </a:rPr>
              <a:t>“Nunca consideres el estudio como una obligación, sino como una oportunidad para penetrar en el bello y maravilloso mundo del saber”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632" r="13632"/>
          <a:stretch>
            <a:fillRect/>
          </a:stretch>
        </p:blipFill>
        <p:spPr>
          <a:xfrm>
            <a:off x="5355771" y="0"/>
            <a:ext cx="68362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88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744357"/>
          </a:xfrm>
        </p:spPr>
        <p:txBody>
          <a:bodyPr/>
          <a:lstStyle/>
          <a:p>
            <a:r>
              <a:rPr lang="es-ES" sz="5400" dirty="0">
                <a:solidFill>
                  <a:srgbClr val="FFC000"/>
                </a:solidFill>
              </a:rPr>
              <a:t>“</a:t>
            </a:r>
            <a:r>
              <a:rPr lang="es-ES" sz="5400" b="1" dirty="0">
                <a:solidFill>
                  <a:srgbClr val="FFC000"/>
                </a:solidFill>
              </a:rPr>
              <a:t>El aprendizaje en línea no será la siguiente gran cosa, ya es la gran cosa ahora”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9905" y="5016137"/>
            <a:ext cx="6831673" cy="603618"/>
          </a:xfrm>
        </p:spPr>
        <p:txBody>
          <a:bodyPr/>
          <a:lstStyle/>
          <a:p>
            <a:r>
              <a:rPr lang="en-US" dirty="0"/>
              <a:t>Donna J. Abernathy</a:t>
            </a:r>
          </a:p>
        </p:txBody>
      </p:sp>
    </p:spTree>
    <p:extLst>
      <p:ext uri="{BB962C8B-B14F-4D97-AF65-F5344CB8AC3E}">
        <p14:creationId xmlns:p14="http://schemas.microsoft.com/office/powerpoint/2010/main" val="12487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 err="1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Origenes</a:t>
            </a:r>
            <a:r>
              <a:rPr lang="es-ES" sz="6000" b="1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 e historia *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AutoShape 6" descr="El e-learning es el término abreviado en inglés de electronic learning, que se refiere a la enseñanza y aprendizaje online, a través de Internet y la tecnología, también conocido como enseñanza virtual, formación online, teleformación o formación a distancia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s-ES" dirty="0"/>
              <a:t>Entre  1972 y 1976 se crea la Universidad Nacional de Educación a Distancia (UNED), la Universidad de </a:t>
            </a:r>
            <a:r>
              <a:rPr lang="es-ES" dirty="0" err="1"/>
              <a:t>Mid</a:t>
            </a:r>
            <a:r>
              <a:rPr lang="es-ES" dirty="0"/>
              <a:t>-América junto con otras universidades, produjeron y entregaron cursos en video. En esta década, la Universidad de Phoenix fue la primera universidad en Estados Unidos ofreciendo cursos en línea.</a:t>
            </a:r>
          </a:p>
          <a:p>
            <a:pPr algn="just"/>
            <a:r>
              <a:rPr lang="es-ES" dirty="0"/>
              <a:t>En 1980 nace el concepto de campus virtual.</a:t>
            </a:r>
          </a:p>
          <a:p>
            <a:pPr algn="just"/>
            <a:r>
              <a:rPr lang="es-ES" dirty="0"/>
              <a:t>En 1995 inicia CALCampus.com, la primer escuela 100% virtual.</a:t>
            </a:r>
          </a:p>
          <a:p>
            <a:pPr algn="just"/>
            <a:r>
              <a:rPr lang="es-ES" dirty="0"/>
              <a:t>En el año de 1996 nace el concepto de E-LEARNING.</a:t>
            </a:r>
          </a:p>
          <a:p>
            <a:pPr algn="just"/>
            <a:r>
              <a:rPr lang="es-ES" dirty="0"/>
              <a:t>En 1997 la California Virtual </a:t>
            </a:r>
            <a:r>
              <a:rPr lang="es-ES" dirty="0" err="1"/>
              <a:t>University</a:t>
            </a:r>
            <a:r>
              <a:rPr lang="es-ES" dirty="0"/>
              <a:t> crea un consorcio de universidades que ofrecen más de 1,000 cursos en línea.</a:t>
            </a:r>
          </a:p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2390503" y="6204857"/>
            <a:ext cx="828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https://www.utel.edu.mx/blog/infografias-utel/e-learning-en-el-mundo//</a:t>
            </a:r>
          </a:p>
        </p:txBody>
      </p:sp>
    </p:spTree>
    <p:extLst>
      <p:ext uri="{BB962C8B-B14F-4D97-AF65-F5344CB8AC3E}">
        <p14:creationId xmlns:p14="http://schemas.microsoft.com/office/powerpoint/2010/main" val="219383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95944"/>
            <a:ext cx="9601200" cy="1058090"/>
          </a:xfrm>
        </p:spPr>
        <p:txBody>
          <a:bodyPr>
            <a:noAutofit/>
          </a:bodyPr>
          <a:lstStyle/>
          <a:p>
            <a:pPr algn="ctr"/>
            <a:r>
              <a:rPr lang="es-ES" sz="7200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En Colombia…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476103"/>
            <a:ext cx="3579222" cy="26386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476104"/>
            <a:ext cx="5107577" cy="26386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15" y="4336870"/>
            <a:ext cx="3487783" cy="22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313509"/>
            <a:ext cx="9601200" cy="1084217"/>
          </a:xfrm>
        </p:spPr>
        <p:txBody>
          <a:bodyPr>
            <a:normAutofit/>
          </a:bodyPr>
          <a:lstStyle/>
          <a:p>
            <a:r>
              <a:rPr lang="es-ES" sz="6000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UNAD*</a:t>
            </a:r>
            <a:r>
              <a:rPr lang="es-ES" sz="6000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397727"/>
            <a:ext cx="9601200" cy="459812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Universidad Nacional Abierta y a Distancia, (UNAD) es un Proyecto Educativo que nació con el nombre de Unidad Universitaria del Sur de Bogotá, UNISUR.</a:t>
            </a:r>
          </a:p>
          <a:p>
            <a:pPr algn="just"/>
            <a:r>
              <a:rPr lang="es-ES" dirty="0"/>
              <a:t>Se creó con el objeto de diseñar e implementar programas académicos con la estrategia pedagógica de la educación a distancia, que fuesen pertinentes con las necesidades locales, regionales, nacionales e internacionales y acordes con los retos y las demandas de una sociedad democrática, participativa y dinámica afines con modelos científicos, sociales y culturales que contextualizan al siglo XXI.</a:t>
            </a:r>
          </a:p>
          <a:p>
            <a:pPr algn="just"/>
            <a:r>
              <a:rPr lang="es-ES" dirty="0"/>
              <a:t>Desde su puesta en marcha – abril de 1982 -, la Universidad se ha caracterizado por su compromiso con las comunidades y poblaciones que no han tenido acceso a una capacitación técnica, socio humanística y comunitaria. También, por su contribución a la recuperación de los tejidos sociales, la generación de espacios laborales y la formación para la participación ciudadana. </a:t>
            </a:r>
          </a:p>
          <a:p>
            <a:pPr algn="just"/>
            <a:r>
              <a:rPr lang="es-ES" dirty="0"/>
              <a:t>Ofrece programas técnicos, profesionales, postgrados, terminación del bachillerato, diplomados y formación en lengua extranjera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422470" y="6283234"/>
            <a:ext cx="561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*https://www.unad.edu.co/</a:t>
            </a:r>
          </a:p>
        </p:txBody>
      </p:sp>
    </p:spTree>
    <p:extLst>
      <p:ext uri="{BB962C8B-B14F-4D97-AF65-F5344CB8AC3E}">
        <p14:creationId xmlns:p14="http://schemas.microsoft.com/office/powerpoint/2010/main" val="282144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4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err="1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EANx</a:t>
            </a:r>
            <a:r>
              <a:rPr lang="es-ES" sz="6000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*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171699"/>
            <a:ext cx="9601200" cy="3758837"/>
          </a:xfrm>
        </p:spPr>
        <p:txBody>
          <a:bodyPr>
            <a:noAutofit/>
          </a:bodyPr>
          <a:lstStyle/>
          <a:p>
            <a:pPr algn="just"/>
            <a:r>
              <a:rPr lang="es-ES" sz="2800" dirty="0"/>
              <a:t>La Universidad </a:t>
            </a:r>
            <a:r>
              <a:rPr lang="es-ES" sz="2800" dirty="0" err="1"/>
              <a:t>Ean</a:t>
            </a:r>
            <a:r>
              <a:rPr lang="es-ES" sz="2800" dirty="0"/>
              <a:t> cree que la educación de calidad y las plataformas digitales deben ir más allá de las barreras.</a:t>
            </a:r>
          </a:p>
          <a:p>
            <a:pPr algn="just"/>
            <a:r>
              <a:rPr lang="es-ES" sz="2800" dirty="0"/>
              <a:t>Permite acceso a contenido educativo de alta calidad.</a:t>
            </a:r>
          </a:p>
          <a:p>
            <a:pPr algn="just"/>
            <a:r>
              <a:rPr lang="es-ES" sz="2800" dirty="0"/>
              <a:t>+50.000 cupos para estudiar completamente gratis.</a:t>
            </a:r>
          </a:p>
          <a:p>
            <a:pPr algn="just"/>
            <a:r>
              <a:rPr lang="es-ES" sz="2800" dirty="0"/>
              <a:t>+600 cursos, recursos y contenido especializado.</a:t>
            </a:r>
          </a:p>
          <a:p>
            <a:pPr algn="just"/>
            <a:r>
              <a:rPr lang="es-ES" sz="2800" dirty="0"/>
              <a:t>Estudio a propio ritmo, permite aprender en cualquier momento y desde cualquier lugar.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349931" y="6387737"/>
            <a:ext cx="351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*https://www.eanx.io/</a:t>
            </a:r>
          </a:p>
        </p:txBody>
      </p:sp>
    </p:spTree>
    <p:extLst>
      <p:ext uri="{BB962C8B-B14F-4D97-AF65-F5344CB8AC3E}">
        <p14:creationId xmlns:p14="http://schemas.microsoft.com/office/powerpoint/2010/main" val="24432891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388</TotalTime>
  <Words>1452</Words>
  <Application>Microsoft Office PowerPoint</Application>
  <PresentationFormat>Panorámica</PresentationFormat>
  <Paragraphs>90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Bauhaus 93</vt:lpstr>
      <vt:lpstr>Brush Script MT</vt:lpstr>
      <vt:lpstr>Franklin Gothic Book</vt:lpstr>
      <vt:lpstr>Crop</vt:lpstr>
      <vt:lpstr>E - LEARNING</vt:lpstr>
      <vt:lpstr>La educación a distancia existe hace muchos años </vt:lpstr>
      <vt:lpstr>El mundo se conecta</vt:lpstr>
      <vt:lpstr>E-LEARNING *</vt:lpstr>
      <vt:lpstr>Origenes e historia *</vt:lpstr>
      <vt:lpstr>En Colombia…</vt:lpstr>
      <vt:lpstr>UNAD* </vt:lpstr>
      <vt:lpstr>Presentación de PowerPoint</vt:lpstr>
      <vt:lpstr>EANx*</vt:lpstr>
      <vt:lpstr>Presentación de PowerPoint</vt:lpstr>
      <vt:lpstr>SENA*</vt:lpstr>
      <vt:lpstr>Presentación de PowerPoint</vt:lpstr>
      <vt:lpstr>En el mundo…</vt:lpstr>
      <vt:lpstr>¿Como funcionan?</vt:lpstr>
      <vt:lpstr>Coursera*</vt:lpstr>
      <vt:lpstr>Presentación de PowerPoint</vt:lpstr>
      <vt:lpstr>Edx*</vt:lpstr>
      <vt:lpstr>Presentación de PowerPoint</vt:lpstr>
      <vt:lpstr>Udemy*</vt:lpstr>
      <vt:lpstr>Presentación de PowerPoint</vt:lpstr>
      <vt:lpstr>Crehana*</vt:lpstr>
      <vt:lpstr>Presentación de PowerPoint</vt:lpstr>
      <vt:lpstr>Udacity*</vt:lpstr>
      <vt:lpstr>Presentación de PowerPoint</vt:lpstr>
      <vt:lpstr>MI EXPERIENCIA PERSONAL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“Nunca consideres el estudio como una obligación, sino como una oportunidad para penetrar en el bello y maravilloso mundo del saber”</vt:lpstr>
      <vt:lpstr>“El aprendizaje en línea no será la siguiente gran cosa, ya es la gran cosa ahora”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cursos “ONLINE”</dc:title>
  <dc:creator>USUARIO</dc:creator>
  <cp:lastModifiedBy>GERMAN LIEVANO RODRIGUEZ</cp:lastModifiedBy>
  <cp:revision>34</cp:revision>
  <dcterms:created xsi:type="dcterms:W3CDTF">2021-08-07T14:57:27Z</dcterms:created>
  <dcterms:modified xsi:type="dcterms:W3CDTF">2021-08-24T03:25:47Z</dcterms:modified>
</cp:coreProperties>
</file>